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55"/>
  </p:notesMasterIdLst>
  <p:handoutMasterIdLst>
    <p:handoutMasterId r:id="rId56"/>
  </p:handoutMasterIdLst>
  <p:sldIdLst>
    <p:sldId id="446" r:id="rId2"/>
    <p:sldId id="389" r:id="rId3"/>
    <p:sldId id="465" r:id="rId4"/>
    <p:sldId id="429" r:id="rId5"/>
    <p:sldId id="472" r:id="rId6"/>
    <p:sldId id="473" r:id="rId7"/>
    <p:sldId id="430" r:id="rId8"/>
    <p:sldId id="477" r:id="rId9"/>
    <p:sldId id="475" r:id="rId10"/>
    <p:sldId id="466" r:id="rId11"/>
    <p:sldId id="392" r:id="rId12"/>
    <p:sldId id="463" r:id="rId13"/>
    <p:sldId id="435" r:id="rId14"/>
    <p:sldId id="445" r:id="rId15"/>
    <p:sldId id="427" r:id="rId16"/>
    <p:sldId id="449" r:id="rId17"/>
    <p:sldId id="467" r:id="rId18"/>
    <p:sldId id="450" r:id="rId19"/>
    <p:sldId id="394" r:id="rId20"/>
    <p:sldId id="393" r:id="rId21"/>
    <p:sldId id="400" r:id="rId22"/>
    <p:sldId id="451" r:id="rId23"/>
    <p:sldId id="468" r:id="rId24"/>
    <p:sldId id="452" r:id="rId25"/>
    <p:sldId id="436" r:id="rId26"/>
    <p:sldId id="438" r:id="rId27"/>
    <p:sldId id="439" r:id="rId28"/>
    <p:sldId id="459" r:id="rId29"/>
    <p:sldId id="401" r:id="rId30"/>
    <p:sldId id="469" r:id="rId31"/>
    <p:sldId id="453" r:id="rId32"/>
    <p:sldId id="455" r:id="rId33"/>
    <p:sldId id="460" r:id="rId34"/>
    <p:sldId id="402" r:id="rId35"/>
    <p:sldId id="406" r:id="rId36"/>
    <p:sldId id="470" r:id="rId37"/>
    <p:sldId id="407" r:id="rId38"/>
    <p:sldId id="476" r:id="rId39"/>
    <p:sldId id="478" r:id="rId40"/>
    <p:sldId id="424" r:id="rId41"/>
    <p:sldId id="408" r:id="rId42"/>
    <p:sldId id="461" r:id="rId43"/>
    <p:sldId id="409" r:id="rId44"/>
    <p:sldId id="457" r:id="rId45"/>
    <p:sldId id="413" r:id="rId46"/>
    <p:sldId id="479" r:id="rId47"/>
    <p:sldId id="480" r:id="rId48"/>
    <p:sldId id="481" r:id="rId49"/>
    <p:sldId id="482" r:id="rId50"/>
    <p:sldId id="471" r:id="rId51"/>
    <p:sldId id="458" r:id="rId52"/>
    <p:sldId id="444" r:id="rId53"/>
    <p:sldId id="422" r:id="rId54"/>
  </p:sldIdLst>
  <p:sldSz cx="12192000" cy="6858000"/>
  <p:notesSz cx="7099300" cy="10234613"/>
  <p:custDataLst>
    <p:tags r:id="rId5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FFF"/>
    <a:srgbClr val="B9CAFF"/>
    <a:srgbClr val="7999FF"/>
    <a:srgbClr val="0033CC"/>
    <a:srgbClr val="008000"/>
    <a:srgbClr val="FF9999"/>
    <a:srgbClr val="FF3300"/>
    <a:srgbClr val="CC00CC"/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1" autoAdjust="0"/>
    <p:restoredTop sz="84834" autoAdjust="0"/>
  </p:normalViewPr>
  <p:slideViewPr>
    <p:cSldViewPr>
      <p:cViewPr varScale="1">
        <p:scale>
          <a:sx n="95" d="100"/>
          <a:sy n="95" d="100"/>
        </p:scale>
        <p:origin x="54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</a:t>
            </a:r>
            <a:r>
              <a:rPr lang="en-US" baseline="0" smtClean="0"/>
              <a:t>Thanks!</a:t>
            </a:r>
            <a:endParaRPr lang="en-US" sz="1200" dirty="0" smtClean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</a:t>
            </a:r>
            <a:r>
              <a:rPr lang="en-US" baseline="0" dirty="0" smtClean="0"/>
              <a:t> students guess which one of the three it is.  (</a:t>
            </a:r>
            <a:r>
              <a:rPr lang="en-US" dirty="0" smtClean="0"/>
              <a:t>This is BFS.)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2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Let</a:t>
            </a:r>
            <a:r>
              <a:rPr lang="en-US" baseline="0" dirty="0" smtClean="0"/>
              <a:t> students guess which one of the three it is.  (</a:t>
            </a:r>
            <a:r>
              <a:rPr lang="en-US" dirty="0" smtClean="0"/>
              <a:t>This is UCS.)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5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Let</a:t>
            </a:r>
            <a:r>
              <a:rPr lang="en-US" baseline="0" dirty="0" smtClean="0"/>
              <a:t> students guess which one of the three it is.  (</a:t>
            </a:r>
            <a:r>
              <a:rPr lang="en-US" dirty="0" smtClean="0"/>
              <a:t>This is DFS.)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6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theme</a:t>
            </a:r>
            <a:r>
              <a:rPr lang="en-US" baseline="0" dirty="0" smtClean="0"/>
              <a:t> in the class: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goal we have in mind.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mathematical abstraction to formalize this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20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Examples: blinking your eye (not using your entire thinking capabilities),</a:t>
            </a:r>
            <a:r>
              <a:rPr lang="en-US" baseline="0" dirty="0" smtClean="0"/>
              <a:t> vacuum cleaner moving towards nearest dirt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4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Often comes back on exams</a:t>
            </a:r>
          </a:p>
          <a:p>
            <a:endParaRPr lang="en-US" dirty="0" smtClean="0"/>
          </a:p>
          <a:p>
            <a:r>
              <a:rPr lang="en-US" dirty="0" smtClean="0"/>
              <a:t>Goal test – sometimes</a:t>
            </a:r>
            <a:r>
              <a:rPr lang="en-US" baseline="0" dirty="0" smtClean="0"/>
              <a:t> more than one state that satisfies having achieved the goal, for example, “eat all the dots”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6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Wrong example for “eat-all-dots”: (x, y, dot count)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07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90 * (2^30-1) + 30 * 2^29 = 145 billion</a:t>
            </a:r>
          </a:p>
          <a:p>
            <a:r>
              <a:rPr lang="en-US" smtClean="0">
                <a:latin typeface="Arial" charset="0"/>
              </a:rPr>
              <a:t>2^29 = 536 870 912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  <a:pPr defTabSz="965200">
                <a:defRPr/>
              </a:pPr>
              <a:t>15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10874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plans that achieve the same state, will be different nodes in the tree.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3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Left: show tree</a:t>
            </a:r>
          </a:p>
          <a:p>
            <a:r>
              <a:rPr lang="en-US" dirty="0" smtClean="0"/>
              <a:t>Right: fringe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92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45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1409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604" y="533400"/>
            <a:ext cx="7001591" cy="52577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Artificial </a:t>
            </a:r>
            <a:r>
              <a:rPr lang="en-US" dirty="0" smtClean="0"/>
              <a:t>Intelligence</a:t>
            </a:r>
            <a:br>
              <a:rPr lang="en-US" dirty="0" smtClean="0"/>
            </a:br>
            <a:endParaRPr lang="en-US" sz="3600" dirty="0" smtClean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 smtClean="0"/>
              <a:t>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5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 dirty="0" smtClean="0">
                <a:latin typeface="Calibri"/>
                <a:cs typeface="Calibri"/>
              </a:rPr>
              <a:t>[</a:t>
            </a:r>
            <a:r>
              <a:rPr lang="en-US" sz="1400" b="1" dirty="0" smtClean="0">
                <a:latin typeface="Calibri"/>
                <a:cs typeface="Calibri"/>
              </a:rPr>
              <a:t>These slides </a:t>
            </a:r>
            <a:r>
              <a:rPr lang="en-US" sz="1400" b="1" dirty="0" smtClean="0">
                <a:latin typeface="Calibri"/>
                <a:cs typeface="Calibri"/>
              </a:rPr>
              <a:t>are based on slides created </a:t>
            </a:r>
            <a:r>
              <a:rPr lang="en-US" sz="1400" b="1" dirty="0" smtClean="0">
                <a:latin typeface="Calibri"/>
                <a:cs typeface="Calibri"/>
              </a:rPr>
              <a:t>by Dan Klein and Pieter Abbeel for CS188 Intro to AI at UC Berkeley.  All CS188 materials are available at http://</a:t>
            </a:r>
            <a:r>
              <a:rPr lang="en-US" sz="1400" b="1" dirty="0" err="1" smtClean="0">
                <a:latin typeface="Calibri"/>
                <a:cs typeface="Calibri"/>
              </a:rPr>
              <a:t>ai.berkeley.edu</a:t>
            </a:r>
            <a:r>
              <a:rPr lang="en-US" sz="1400" b="1" dirty="0" smtClean="0">
                <a:latin typeface="Calibri"/>
                <a:cs typeface="Calibri"/>
              </a:rPr>
              <a:t>.]</a:t>
            </a:r>
            <a:endParaRPr lang="en-US" sz="1400" b="1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Problems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64" y="1144408"/>
            <a:ext cx="8524096" cy="5226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398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Problems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A </a:t>
            </a:r>
            <a:r>
              <a:rPr lang="en-US" sz="2800" dirty="0" smtClean="0">
                <a:solidFill>
                  <a:srgbClr val="FF0000"/>
                </a:solidFill>
              </a:rPr>
              <a:t>search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problem</a:t>
            </a:r>
            <a:r>
              <a:rPr lang="en-US" sz="2800" dirty="0" smtClean="0"/>
              <a:t> 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A state space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A successor function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/>
              <a:t>	(with actions, costs)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A start state and a goal test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A </a:t>
            </a:r>
            <a:r>
              <a:rPr lang="en-US" sz="2800" dirty="0" smtClean="0">
                <a:solidFill>
                  <a:srgbClr val="FF0000"/>
                </a:solidFill>
              </a:rPr>
              <a:t>solution</a:t>
            </a:r>
            <a:r>
              <a:rPr lang="en-US" sz="2800" dirty="0" smtClean="0"/>
              <a:t> is a sequence of actions (a plan) which transforms the start state to a goal state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3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9949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91549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97813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7951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39101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8149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716280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7162800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934200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934200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1.0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animBg="1"/>
      <p:bldP spid="8207" grpId="0" animBg="1"/>
      <p:bldP spid="8208" grpId="0"/>
      <p:bldP spid="820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Problems Are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372097"/>
            <a:ext cx="8302482" cy="4355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Example: Traveling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781803" y="1676401"/>
            <a:ext cx="4495799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State space:</a:t>
            </a:r>
          </a:p>
          <a:p>
            <a:pPr lvl="1" eaLnBrk="1" hangingPunct="1"/>
            <a:r>
              <a:rPr lang="en-US" sz="2000" dirty="0" smtClean="0"/>
              <a:t>Cities</a:t>
            </a:r>
          </a:p>
          <a:p>
            <a:pPr eaLnBrk="1" hangingPunct="1"/>
            <a:r>
              <a:rPr lang="en-US" sz="2400" dirty="0" smtClean="0"/>
              <a:t>Successor function:</a:t>
            </a:r>
          </a:p>
          <a:p>
            <a:pPr lvl="1" eaLnBrk="1" hangingPunct="1"/>
            <a:r>
              <a:rPr lang="en-US" sz="2000" dirty="0" smtClean="0"/>
              <a:t>Roads: Go to adjacent city with cost = distance</a:t>
            </a:r>
          </a:p>
          <a:p>
            <a:pPr eaLnBrk="1" hangingPunct="1"/>
            <a:r>
              <a:rPr lang="en-US" sz="2400" dirty="0" smtClean="0"/>
              <a:t>Start state:</a:t>
            </a:r>
          </a:p>
          <a:p>
            <a:pPr lvl="1" eaLnBrk="1" hangingPunct="1"/>
            <a:r>
              <a:rPr lang="en-US" sz="2000" dirty="0" smtClean="0"/>
              <a:t>Arad</a:t>
            </a:r>
          </a:p>
          <a:p>
            <a:pPr eaLnBrk="1" hangingPunct="1"/>
            <a:r>
              <a:rPr lang="en-US" sz="2400" dirty="0" smtClean="0"/>
              <a:t>Goal test:</a:t>
            </a:r>
          </a:p>
          <a:p>
            <a:pPr lvl="1" eaLnBrk="1" hangingPunct="1"/>
            <a:r>
              <a:rPr lang="en-US" sz="2000" dirty="0" smtClean="0"/>
              <a:t>Is state == Bucharest?</a:t>
            </a:r>
          </a:p>
          <a:p>
            <a:pPr lvl="3" eaLnBrk="1" hangingPunct="1"/>
            <a:endParaRPr lang="en-US" sz="1200" dirty="0" smtClean="0"/>
          </a:p>
          <a:p>
            <a:pPr eaLnBrk="1" hangingPunct="1"/>
            <a:r>
              <a:rPr lang="en-US" sz="2400" dirty="0" smtClean="0"/>
              <a:t>Solution?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057400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219200" y="3505200"/>
            <a:ext cx="9829800" cy="30480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219202" y="1273178"/>
            <a:ext cx="9829801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in a State Space?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600200" y="4086225"/>
            <a:ext cx="4038600" cy="2413000"/>
          </a:xfrm>
        </p:spPr>
        <p:txBody>
          <a:bodyPr/>
          <a:lstStyle/>
          <a:p>
            <a:r>
              <a:rPr lang="en-US" sz="2400" dirty="0" smtClean="0"/>
              <a:t>Problem: </a:t>
            </a:r>
            <a:r>
              <a:rPr lang="en-US" sz="2400" dirty="0" err="1" smtClean="0"/>
              <a:t>Pathing</a:t>
            </a:r>
            <a:endParaRPr lang="en-US" sz="2400" dirty="0" smtClean="0"/>
          </a:p>
          <a:p>
            <a:pPr lvl="1"/>
            <a:r>
              <a:rPr lang="en-US" sz="2000" dirty="0" smtClean="0"/>
              <a:t>States: (</a:t>
            </a:r>
            <a:r>
              <a:rPr lang="en-US" sz="2000" dirty="0" err="1" smtClean="0"/>
              <a:t>x,y</a:t>
            </a:r>
            <a:r>
              <a:rPr lang="en-US" sz="2000" dirty="0" smtClean="0"/>
              <a:t>) location</a:t>
            </a:r>
          </a:p>
          <a:p>
            <a:pPr lvl="1"/>
            <a:r>
              <a:rPr lang="en-US" sz="2000" dirty="0" smtClean="0"/>
              <a:t>Actions: NSEW</a:t>
            </a:r>
          </a:p>
          <a:p>
            <a:pPr lvl="1"/>
            <a:r>
              <a:rPr lang="en-US" sz="2000" dirty="0" smtClean="0"/>
              <a:t>Successor: update location only</a:t>
            </a:r>
          </a:p>
          <a:p>
            <a:pPr lvl="1"/>
            <a:r>
              <a:rPr lang="en-US" sz="2000" dirty="0" smtClean="0"/>
              <a:t>Goal test: is (</a:t>
            </a:r>
            <a:r>
              <a:rPr lang="en-US" sz="2000" dirty="0" err="1" smtClean="0"/>
              <a:t>x,y</a:t>
            </a:r>
            <a:r>
              <a:rPr lang="en-US" sz="2000" dirty="0" smtClean="0"/>
              <a:t>)=END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477000" y="4094167"/>
            <a:ext cx="3962400" cy="2405063"/>
          </a:xfrm>
        </p:spPr>
        <p:txBody>
          <a:bodyPr/>
          <a:lstStyle/>
          <a:p>
            <a:r>
              <a:rPr lang="en-US" sz="2400" dirty="0" smtClean="0"/>
              <a:t>Problem: Eat-All-Dots</a:t>
            </a:r>
          </a:p>
          <a:p>
            <a:pPr lvl="1"/>
            <a:r>
              <a:rPr lang="en-US" sz="2000" dirty="0" smtClean="0"/>
              <a:t>States: {(</a:t>
            </a:r>
            <a:r>
              <a:rPr lang="en-US" sz="2000" dirty="0" err="1" smtClean="0"/>
              <a:t>x,y</a:t>
            </a:r>
            <a:r>
              <a:rPr lang="en-US" sz="2000" dirty="0" smtClean="0"/>
              <a:t>), dot </a:t>
            </a:r>
            <a:r>
              <a:rPr lang="en-US" sz="2000" dirty="0" err="1" smtClean="0"/>
              <a:t>booleans</a:t>
            </a:r>
            <a:r>
              <a:rPr lang="en-US" sz="2000" dirty="0" smtClean="0"/>
              <a:t>}</a:t>
            </a:r>
          </a:p>
          <a:p>
            <a:pPr lvl="1"/>
            <a:r>
              <a:rPr lang="en-US" sz="2000" dirty="0" smtClean="0"/>
              <a:t>Actions: NSEW</a:t>
            </a:r>
          </a:p>
          <a:p>
            <a:pPr lvl="1"/>
            <a:r>
              <a:rPr lang="en-US" sz="2000" dirty="0" smtClean="0"/>
              <a:t>Successor: update location and possibly a dot </a:t>
            </a:r>
            <a:r>
              <a:rPr lang="en-US" sz="2000" dirty="0" err="1" smtClean="0"/>
              <a:t>boolean</a:t>
            </a:r>
            <a:endParaRPr lang="en-US" sz="2000" dirty="0" smtClean="0"/>
          </a:p>
          <a:p>
            <a:pPr lvl="1"/>
            <a:r>
              <a:rPr lang="en-US" sz="2000" dirty="0" smtClean="0"/>
              <a:t>Goal test: dots all false</a:t>
            </a:r>
          </a:p>
        </p:txBody>
      </p:sp>
      <p:sp>
        <p:nvSpPr>
          <p:cNvPr id="10247" name="TextBox 4"/>
          <p:cNvSpPr txBox="1">
            <a:spLocks noChangeArrowheads="1"/>
          </p:cNvSpPr>
          <p:nvPr/>
        </p:nvSpPr>
        <p:spPr bwMode="auto">
          <a:xfrm>
            <a:off x="1219201" y="1352497"/>
            <a:ext cx="97536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world state</a:t>
            </a:r>
            <a:r>
              <a:rPr lang="en-US" sz="2000" dirty="0">
                <a:latin typeface="Calibri" pitchFamily="34" charset="0"/>
              </a:rPr>
              <a:t> </a:t>
            </a:r>
            <a:r>
              <a:rPr lang="en-US" sz="2000" dirty="0" smtClean="0">
                <a:latin typeface="Calibri" pitchFamily="34" charset="0"/>
              </a:rPr>
              <a:t>includes every </a:t>
            </a:r>
            <a:r>
              <a:rPr lang="en-US" sz="2000" dirty="0">
                <a:latin typeface="Calibri" pitchFamily="34" charset="0"/>
              </a:rPr>
              <a:t>last detail of the environment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" y="3579814"/>
            <a:ext cx="121920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search state</a:t>
            </a:r>
            <a:r>
              <a:rPr lang="en-US" sz="2000" dirty="0">
                <a:latin typeface="Calibri" pitchFamily="34" charset="0"/>
              </a:rPr>
              <a:t> keeps only the details needed </a:t>
            </a:r>
            <a:r>
              <a:rPr lang="en-US" sz="2000" dirty="0" smtClean="0">
                <a:latin typeface="Calibri" pitchFamily="34" charset="0"/>
              </a:rPr>
              <a:t>for planning (abstraction</a:t>
            </a:r>
            <a:r>
              <a:rPr lang="en-US" sz="2000" dirty="0">
                <a:latin typeface="Calibri" pitchFamily="34" charset="0"/>
              </a:rPr>
              <a:t>)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1752600"/>
            <a:ext cx="4953000" cy="1397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uiExpand="1" build="p"/>
      <p:bldP spid="9" grpId="0" build="p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State Space Sizes?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600200" y="1558925"/>
            <a:ext cx="5943600" cy="4525963"/>
          </a:xfrm>
        </p:spPr>
        <p:txBody>
          <a:bodyPr/>
          <a:lstStyle/>
          <a:p>
            <a:r>
              <a:rPr lang="en-US" sz="2400" dirty="0" smtClean="0"/>
              <a:t>World state:</a:t>
            </a:r>
          </a:p>
          <a:p>
            <a:pPr lvl="1"/>
            <a:r>
              <a:rPr lang="en-US" sz="2000" dirty="0" smtClean="0"/>
              <a:t>Agent positions: 120</a:t>
            </a:r>
          </a:p>
          <a:p>
            <a:pPr lvl="1"/>
            <a:r>
              <a:rPr lang="en-US" sz="2000" dirty="0" smtClean="0"/>
              <a:t>Food count: 30</a:t>
            </a:r>
          </a:p>
          <a:p>
            <a:pPr lvl="1"/>
            <a:r>
              <a:rPr lang="en-US" sz="2000" dirty="0" smtClean="0"/>
              <a:t>Ghost positions: 12</a:t>
            </a:r>
          </a:p>
          <a:p>
            <a:pPr lvl="1"/>
            <a:r>
              <a:rPr lang="en-US" sz="2000" dirty="0" smtClean="0"/>
              <a:t>Agent facing: NSEW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400" dirty="0" smtClean="0"/>
              <a:t>How many</a:t>
            </a:r>
          </a:p>
          <a:p>
            <a:pPr lvl="1"/>
            <a:r>
              <a:rPr lang="en-US" sz="2000" dirty="0" smtClean="0"/>
              <a:t>World states?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smtClean="0"/>
              <a:t>	120x(2</a:t>
            </a:r>
            <a:r>
              <a:rPr lang="en-US" sz="2000" baseline="30000" dirty="0" smtClean="0"/>
              <a:t>30</a:t>
            </a:r>
            <a:r>
              <a:rPr lang="en-US" sz="2000" dirty="0" smtClean="0"/>
              <a:t>)x(12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)x4</a:t>
            </a:r>
          </a:p>
          <a:p>
            <a:pPr lvl="1"/>
            <a:r>
              <a:rPr lang="en-US" sz="2000" dirty="0" smtClean="0"/>
              <a:t>States for </a:t>
            </a:r>
            <a:r>
              <a:rPr lang="en-US" sz="2000" dirty="0" err="1" smtClean="0"/>
              <a:t>pathing</a:t>
            </a:r>
            <a:r>
              <a:rPr lang="en-US" sz="2000" dirty="0" smtClean="0"/>
              <a:t>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smtClean="0"/>
              <a:t>	120</a:t>
            </a:r>
          </a:p>
          <a:p>
            <a:pPr lvl="1"/>
            <a:r>
              <a:rPr lang="en-US" sz="2000" dirty="0" smtClean="0"/>
              <a:t>States for eat-all-dots?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 smtClean="0"/>
              <a:t>	120x(2</a:t>
            </a:r>
            <a:r>
              <a:rPr lang="en-US" sz="2000" baseline="30000" dirty="0" smtClean="0"/>
              <a:t>30</a:t>
            </a:r>
            <a:r>
              <a:rPr lang="en-US" sz="2000" dirty="0" smtClean="0"/>
              <a:t>)</a:t>
            </a:r>
          </a:p>
          <a:p>
            <a:pPr lvl="1">
              <a:buFont typeface="Wingdings" pitchFamily="2" charset="2"/>
              <a:buNone/>
            </a:pPr>
            <a:endParaRPr lang="en-US" sz="2000" dirty="0" smtClean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3" y="1905001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Quiz: Safe Passage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029200"/>
            <a:ext cx="11379200" cy="1524000"/>
          </a:xfrm>
        </p:spPr>
        <p:txBody>
          <a:bodyPr/>
          <a:lstStyle/>
          <a:p>
            <a:r>
              <a:rPr lang="en-US" sz="2800" dirty="0" smtClean="0"/>
              <a:t>Problem: eat all dots while keeping the ghosts </a:t>
            </a:r>
            <a:r>
              <a:rPr lang="en-US" sz="2800" dirty="0" err="1" smtClean="0"/>
              <a:t>perma</a:t>
            </a:r>
            <a:r>
              <a:rPr lang="en-US" sz="2800" dirty="0" smtClean="0"/>
              <a:t>-scared</a:t>
            </a:r>
          </a:p>
          <a:p>
            <a:r>
              <a:rPr lang="en-US" sz="2800" dirty="0" smtClean="0"/>
              <a:t>What does the state space have to specify?</a:t>
            </a:r>
          </a:p>
          <a:p>
            <a:pPr lvl="1"/>
            <a:r>
              <a:rPr lang="en-US" sz="2400" dirty="0" smtClean="0"/>
              <a:t>(agent position, dot </a:t>
            </a:r>
            <a:r>
              <a:rPr lang="en-US" sz="2400" dirty="0" err="1" smtClean="0"/>
              <a:t>booleans</a:t>
            </a:r>
            <a:r>
              <a:rPr lang="en-US" sz="2400" dirty="0" smtClean="0"/>
              <a:t>, power pellet </a:t>
            </a:r>
            <a:r>
              <a:rPr lang="en-US" sz="2400" dirty="0" err="1" smtClean="0"/>
              <a:t>booleans</a:t>
            </a:r>
            <a:r>
              <a:rPr lang="en-US" sz="2400" dirty="0" smtClean="0"/>
              <a:t>, remaining scared time)</a:t>
            </a:r>
            <a:endParaRPr lang="en-US" sz="24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3" y="1371601"/>
            <a:ext cx="11847513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State Space Graphs and Search Trees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52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 smtClean="0"/>
              <a:t>Nodes are (abstracted) world configurations</a:t>
            </a:r>
          </a:p>
          <a:p>
            <a:pPr lvl="1" eaLnBrk="1" hangingPunct="1"/>
            <a:r>
              <a:rPr lang="en-US" sz="1900" dirty="0" smtClean="0"/>
              <a:t>Arcs represent successors (action results)</a:t>
            </a:r>
          </a:p>
          <a:p>
            <a:pPr lvl="1" eaLnBrk="1" hangingPunct="1"/>
            <a:r>
              <a:rPr lang="en-US" sz="1900" dirty="0" smtClean="0"/>
              <a:t>The goal test is a set of goal nodes (maybe only one)</a:t>
            </a:r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400" dirty="0" smtClean="0"/>
              <a:t>In a state space graph, each state occurs only once!</a:t>
            </a:r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400" dirty="0" smtClean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 smtClean="0"/>
          </a:p>
          <a:p>
            <a:pPr eaLnBrk="1" hangingPunct="1">
              <a:buFont typeface="Wingdings" pitchFamily="2" charset="2"/>
              <a:buNone/>
            </a:pPr>
            <a:endParaRPr lang="en-US" sz="2400" dirty="0" smtClean="0"/>
          </a:p>
        </p:txBody>
      </p:sp>
      <p:grpSp>
        <p:nvGrpSpPr>
          <p:cNvPr id="99" name="Group 98"/>
          <p:cNvGrpSpPr/>
          <p:nvPr/>
        </p:nvGrpSpPr>
        <p:grpSpPr>
          <a:xfrm>
            <a:off x="7010400" y="1219200"/>
            <a:ext cx="4876800" cy="54102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 smtClean="0"/>
              <a:t>Nodes are (abstracted) world configurations</a:t>
            </a:r>
          </a:p>
          <a:p>
            <a:pPr lvl="1" eaLnBrk="1" hangingPunct="1"/>
            <a:r>
              <a:rPr lang="en-US" sz="1900" dirty="0" smtClean="0"/>
              <a:t>Arcs represent successors (action results)</a:t>
            </a:r>
          </a:p>
          <a:p>
            <a:pPr lvl="1" eaLnBrk="1" hangingPunct="1"/>
            <a:r>
              <a:rPr lang="en-US" sz="1900" dirty="0" smtClean="0"/>
              <a:t>The goal test is a set of goal nodes (maybe only one)</a:t>
            </a:r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400" dirty="0" smtClean="0"/>
              <a:t>In a search graph, each state occurs only once!</a:t>
            </a:r>
          </a:p>
          <a:p>
            <a:pPr lvl="1" eaLnBrk="1" hangingPunct="1"/>
            <a:endParaRPr lang="en-US" sz="2000" dirty="0" smtClean="0"/>
          </a:p>
          <a:p>
            <a:r>
              <a:rPr lang="en-US" sz="2400" dirty="0" smtClean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 smtClean="0"/>
          </a:p>
          <a:p>
            <a:pPr eaLnBrk="1" hangingPunct="1">
              <a:buFont typeface="Wingdings" pitchFamily="2" charset="2"/>
              <a:buNone/>
            </a:pPr>
            <a:endParaRPr lang="en-US" sz="2400" dirty="0" smtClean="0"/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 smtClean="0">
                <a:latin typeface="Calibri" pitchFamily="34" charset="0"/>
              </a:rPr>
              <a:t>Tiny </a:t>
            </a:r>
            <a:r>
              <a:rPr lang="en-US" i="1" dirty="0">
                <a:latin typeface="Calibri" pitchFamily="34" charset="0"/>
              </a:rPr>
              <a:t>search graph for a tiny search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447800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Today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Agents that Plan Ahead</a:t>
            </a:r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Search Problems</a:t>
            </a:r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Uninformed Search Methods</a:t>
            </a:r>
          </a:p>
          <a:p>
            <a:pPr lvl="1">
              <a:lnSpc>
                <a:spcPct val="90000"/>
              </a:lnSpc>
            </a:pPr>
            <a:endParaRPr lang="en-US" sz="4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Depth-First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Breadth-First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Uniform-Cost Search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114800"/>
            <a:ext cx="9525000" cy="23622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A search tree:</a:t>
            </a:r>
          </a:p>
          <a:p>
            <a:pPr lvl="1" eaLnBrk="1" hangingPunct="1"/>
            <a:r>
              <a:rPr lang="en-US" sz="2000" dirty="0" smtClean="0"/>
              <a:t>A “what if” tree of plans and their outcomes</a:t>
            </a:r>
          </a:p>
          <a:p>
            <a:pPr lvl="1" eaLnBrk="1" hangingPunct="1"/>
            <a:r>
              <a:rPr lang="en-US" sz="2000" dirty="0" smtClean="0"/>
              <a:t>The start state is the root node</a:t>
            </a:r>
          </a:p>
          <a:p>
            <a:pPr lvl="1" eaLnBrk="1" hangingPunct="1"/>
            <a:r>
              <a:rPr lang="en-US" sz="2000" dirty="0" smtClean="0"/>
              <a:t>Children correspond to successors</a:t>
            </a:r>
          </a:p>
          <a:p>
            <a:pPr lvl="1" eaLnBrk="1" hangingPunct="1"/>
            <a:r>
              <a:rPr lang="en-US" sz="2000" dirty="0" smtClean="0"/>
              <a:t>Nodes show states, but correspond to PLANS that achieve those states</a:t>
            </a:r>
          </a:p>
          <a:p>
            <a:pPr lvl="1" eaLnBrk="1" hangingPunct="1"/>
            <a:r>
              <a:rPr lang="en-US" sz="2000" dirty="0" smtClean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3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7200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4200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724400" y="2051051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757488" y="2051051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4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8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6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4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 smtClean="0">
                <a:latin typeface="Calibri" pitchFamily="34" charset="0"/>
              </a:rPr>
              <a:t>This is now / start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19" name="Right Arrow 18"/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 smtClean="0">
                <a:latin typeface="Calibri" pitchFamily="34" charset="0"/>
              </a:rPr>
              <a:t>Possible futures</a:t>
            </a:r>
            <a:endParaRPr lang="en-US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</a:t>
            </a:r>
            <a:r>
              <a:rPr lang="en-US" i="1" dirty="0" smtClean="0">
                <a:latin typeface="Calibri" pitchFamily="34" charset="0"/>
              </a:rPr>
              <a:t>state space </a:t>
            </a:r>
            <a:r>
              <a:rPr lang="en-US" i="1" dirty="0">
                <a:latin typeface="Calibri" pitchFamily="34" charset="0"/>
              </a:rPr>
              <a:t>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Search Tree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State Space Graph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Quiz: State Space Graphs vs. Search Trees</a:t>
            </a:r>
            <a:endParaRPr lang="en-US" dirty="0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Consider this 4-state graph: 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Important: Lots of repeated structure in the search tree!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How big is its search tree (from S)?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Tree Search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916115 w 4618893"/>
              <a:gd name="connsiteY5" fmla="*/ 936381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883877 w 4618893"/>
              <a:gd name="connsiteY5" fmla="*/ 1384789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883877 w 4618893"/>
              <a:gd name="connsiteY5" fmla="*/ 1384789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960077 w 4618893"/>
              <a:gd name="connsiteY5" fmla="*/ 1537190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95839 h 2170723"/>
              <a:gd name="connsiteX1" fmla="*/ 14654 w 4618893"/>
              <a:gd name="connsiteY1" fmla="*/ 1493716 h 2170723"/>
              <a:gd name="connsiteX2" fmla="*/ 454269 w 4618893"/>
              <a:gd name="connsiteY2" fmla="*/ 2082800 h 2170723"/>
              <a:gd name="connsiteX3" fmla="*/ 2036885 w 4618893"/>
              <a:gd name="connsiteY3" fmla="*/ 2021254 h 2170723"/>
              <a:gd name="connsiteX4" fmla="*/ 2350477 w 4618893"/>
              <a:gd name="connsiteY4" fmla="*/ 1566985 h 2170723"/>
              <a:gd name="connsiteX5" fmla="*/ 2960077 w 4618893"/>
              <a:gd name="connsiteY5" fmla="*/ 1566986 h 2170723"/>
              <a:gd name="connsiteX6" fmla="*/ 3223846 w 4618893"/>
              <a:gd name="connsiteY6" fmla="*/ 1950916 h 2170723"/>
              <a:gd name="connsiteX7" fmla="*/ 4437185 w 4618893"/>
              <a:gd name="connsiteY7" fmla="*/ 1906954 h 2170723"/>
              <a:gd name="connsiteX8" fmla="*/ 4314092 w 4618893"/>
              <a:gd name="connsiteY8" fmla="*/ 702408 h 2170723"/>
              <a:gd name="connsiteX9" fmla="*/ 2807677 w 4618893"/>
              <a:gd name="connsiteY9" fmla="*/ 881186 h 2170723"/>
              <a:gd name="connsiteX10" fmla="*/ 2655277 w 4618893"/>
              <a:gd name="connsiteY10" fmla="*/ 119185 h 2170723"/>
              <a:gd name="connsiteX11" fmla="*/ 1843454 w 4618893"/>
              <a:gd name="connsiteY11" fmla="*/ 166077 h 2170723"/>
              <a:gd name="connsiteX12" fmla="*/ 1852246 w 4618893"/>
              <a:gd name="connsiteY12" fmla="*/ 895839 h 2170723"/>
              <a:gd name="connsiteX13" fmla="*/ 542192 w 4618893"/>
              <a:gd name="connsiteY13" fmla="*/ 895839 h 2170723"/>
              <a:gd name="connsiteX0" fmla="*/ 542192 w 4755662"/>
              <a:gd name="connsiteY0" fmla="*/ 895839 h 2170723"/>
              <a:gd name="connsiteX1" fmla="*/ 14654 w 4755662"/>
              <a:gd name="connsiteY1" fmla="*/ 1493716 h 2170723"/>
              <a:gd name="connsiteX2" fmla="*/ 454269 w 4755662"/>
              <a:gd name="connsiteY2" fmla="*/ 2082800 h 2170723"/>
              <a:gd name="connsiteX3" fmla="*/ 2036885 w 4755662"/>
              <a:gd name="connsiteY3" fmla="*/ 2021254 h 2170723"/>
              <a:gd name="connsiteX4" fmla="*/ 2350477 w 4755662"/>
              <a:gd name="connsiteY4" fmla="*/ 1566985 h 2170723"/>
              <a:gd name="connsiteX5" fmla="*/ 2960077 w 4755662"/>
              <a:gd name="connsiteY5" fmla="*/ 1566986 h 2170723"/>
              <a:gd name="connsiteX6" fmla="*/ 3223846 w 4755662"/>
              <a:gd name="connsiteY6" fmla="*/ 1950916 h 2170723"/>
              <a:gd name="connsiteX7" fmla="*/ 4437185 w 4755662"/>
              <a:gd name="connsiteY7" fmla="*/ 1906954 h 2170723"/>
              <a:gd name="connsiteX8" fmla="*/ 4484077 w 4755662"/>
              <a:gd name="connsiteY8" fmla="*/ 957386 h 2170723"/>
              <a:gd name="connsiteX9" fmla="*/ 2807677 w 4755662"/>
              <a:gd name="connsiteY9" fmla="*/ 881186 h 2170723"/>
              <a:gd name="connsiteX10" fmla="*/ 2655277 w 4755662"/>
              <a:gd name="connsiteY10" fmla="*/ 119185 h 2170723"/>
              <a:gd name="connsiteX11" fmla="*/ 1843454 w 4755662"/>
              <a:gd name="connsiteY11" fmla="*/ 166077 h 2170723"/>
              <a:gd name="connsiteX12" fmla="*/ 1852246 w 4755662"/>
              <a:gd name="connsiteY12" fmla="*/ 895839 h 2170723"/>
              <a:gd name="connsiteX13" fmla="*/ 542192 w 4755662"/>
              <a:gd name="connsiteY13" fmla="*/ 895839 h 2170723"/>
              <a:gd name="connsiteX0" fmla="*/ 542192 w 4984261"/>
              <a:gd name="connsiteY0" fmla="*/ 895839 h 2170723"/>
              <a:gd name="connsiteX1" fmla="*/ 14654 w 4984261"/>
              <a:gd name="connsiteY1" fmla="*/ 1493716 h 2170723"/>
              <a:gd name="connsiteX2" fmla="*/ 454269 w 4984261"/>
              <a:gd name="connsiteY2" fmla="*/ 2082800 h 2170723"/>
              <a:gd name="connsiteX3" fmla="*/ 2036885 w 4984261"/>
              <a:gd name="connsiteY3" fmla="*/ 2021254 h 2170723"/>
              <a:gd name="connsiteX4" fmla="*/ 2350477 w 4984261"/>
              <a:gd name="connsiteY4" fmla="*/ 1566985 h 2170723"/>
              <a:gd name="connsiteX5" fmla="*/ 2960077 w 4984261"/>
              <a:gd name="connsiteY5" fmla="*/ 1566986 h 2170723"/>
              <a:gd name="connsiteX6" fmla="*/ 3223846 w 4984261"/>
              <a:gd name="connsiteY6" fmla="*/ 1950916 h 2170723"/>
              <a:gd name="connsiteX7" fmla="*/ 4437185 w 4984261"/>
              <a:gd name="connsiteY7" fmla="*/ 1906954 h 2170723"/>
              <a:gd name="connsiteX8" fmla="*/ 4712676 w 4984261"/>
              <a:gd name="connsiteY8" fmla="*/ 957386 h 2170723"/>
              <a:gd name="connsiteX9" fmla="*/ 2807677 w 4984261"/>
              <a:gd name="connsiteY9" fmla="*/ 881186 h 2170723"/>
              <a:gd name="connsiteX10" fmla="*/ 2655277 w 4984261"/>
              <a:gd name="connsiteY10" fmla="*/ 119185 h 2170723"/>
              <a:gd name="connsiteX11" fmla="*/ 1843454 w 4984261"/>
              <a:gd name="connsiteY11" fmla="*/ 166077 h 2170723"/>
              <a:gd name="connsiteX12" fmla="*/ 1852246 w 4984261"/>
              <a:gd name="connsiteY12" fmla="*/ 895839 h 2170723"/>
              <a:gd name="connsiteX13" fmla="*/ 542192 w 4984261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7 w 5030176"/>
              <a:gd name="connsiteY4" fmla="*/ 1566985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5 w 5030176"/>
              <a:gd name="connsiteY5" fmla="*/ 14145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5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Search Example: Romania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60020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Searching with a Search Tree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4267200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Expand out potential plans (tree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Maintain a </a:t>
            </a:r>
            <a:r>
              <a:rPr lang="en-US" dirty="0" smtClean="0">
                <a:solidFill>
                  <a:srgbClr val="CC0000"/>
                </a:solidFill>
              </a:rPr>
              <a:t>fringe </a:t>
            </a:r>
            <a:r>
              <a:rPr lang="en-US" dirty="0" smtClean="0"/>
              <a:t>of partial plans under consideration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Try to expand as few tree nodes as possible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0388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0388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3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4114799"/>
            <a:ext cx="73152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Important ideas: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Fringe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Expansion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Exploration strategy</a:t>
            </a:r>
          </a:p>
          <a:p>
            <a:pPr lvl="3">
              <a:lnSpc>
                <a:spcPct val="80000"/>
              </a:lnSpc>
            </a:pPr>
            <a:endParaRPr lang="en-US" sz="16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Main question: which fringe nodes to explore?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0139" y="1371603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Example: Tree Search</a:t>
            </a: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>
            <a:grpSpLocks/>
          </p:cNvGrpSpPr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Depth-First Search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</a:t>
            </a:r>
            <a:r>
              <a:rPr lang="en-US" i="1" dirty="0" smtClean="0">
                <a:latin typeface="Calibri" pitchFamily="34" charset="0"/>
              </a:rPr>
              <a:t>a deepest </a:t>
            </a:r>
            <a:r>
              <a:rPr lang="en-US" i="1" dirty="0">
                <a:latin typeface="Calibri" pitchFamily="34" charset="0"/>
              </a:rPr>
              <a:t>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 that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4800" y="1295400"/>
            <a:ext cx="6603998" cy="4952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51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Search Algorithm Properties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8"/>
            <a:ext cx="5838824" cy="4410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732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 smtClean="0"/>
              <a:t>Complete: Guaranteed to find a solution if one exists?</a:t>
            </a:r>
          </a:p>
          <a:p>
            <a:r>
              <a:rPr lang="en-US" sz="2400" dirty="0" smtClean="0"/>
              <a:t>Optimal: Guaranteed to find the least cost path?</a:t>
            </a:r>
          </a:p>
          <a:p>
            <a:r>
              <a:rPr lang="en-US" sz="2400" dirty="0" smtClean="0"/>
              <a:t>Time complexity?</a:t>
            </a:r>
          </a:p>
          <a:p>
            <a:r>
              <a:rPr lang="en-US" sz="2400" dirty="0" smtClean="0"/>
              <a:t>Space complexity?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Cartoon of search tree:</a:t>
            </a:r>
          </a:p>
          <a:p>
            <a:pPr lvl="1"/>
            <a:r>
              <a:rPr lang="en-US" sz="2000" dirty="0" smtClean="0"/>
              <a:t>b is the branching factor</a:t>
            </a:r>
          </a:p>
          <a:p>
            <a:pPr lvl="1"/>
            <a:r>
              <a:rPr lang="en-US" sz="2000" dirty="0" smtClean="0"/>
              <a:t>m is the maximum depth</a:t>
            </a:r>
          </a:p>
          <a:p>
            <a:pPr lvl="1"/>
            <a:r>
              <a:rPr lang="en-US" sz="2000" dirty="0" smtClean="0"/>
              <a:t>solutions at various depths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Number of nodes in entire tree?</a:t>
            </a:r>
          </a:p>
          <a:p>
            <a:pPr lvl="1"/>
            <a:r>
              <a:rPr lang="en-US" sz="2000" dirty="0" smtClean="0"/>
              <a:t>1 + b + b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+ …. </a:t>
            </a:r>
            <a:r>
              <a:rPr lang="en-US" sz="2000" dirty="0" err="1" smtClean="0"/>
              <a:t>b</a:t>
            </a:r>
            <a:r>
              <a:rPr lang="en-US" sz="2000" baseline="30000" dirty="0" err="1" smtClean="0"/>
              <a:t>m</a:t>
            </a:r>
            <a:r>
              <a:rPr lang="en-US" sz="2000" dirty="0" smtClean="0"/>
              <a:t> = O(</a:t>
            </a:r>
            <a:r>
              <a:rPr lang="en-US" sz="2000" dirty="0" err="1" smtClean="0"/>
              <a:t>b</a:t>
            </a:r>
            <a:r>
              <a:rPr lang="en-US" sz="2000" baseline="30000" dirty="0" err="1" smtClean="0"/>
              <a:t>m</a:t>
            </a:r>
            <a:r>
              <a:rPr lang="en-US" sz="2000" dirty="0" smtClean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Depth-First Search (DFS) Properties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366836"/>
            <a:ext cx="5461000" cy="4729164"/>
          </a:xfrm>
        </p:spPr>
        <p:txBody>
          <a:bodyPr/>
          <a:lstStyle/>
          <a:p>
            <a:r>
              <a:rPr lang="en-US" sz="2400" dirty="0" smtClean="0"/>
              <a:t>What nodes DFS expand?</a:t>
            </a:r>
          </a:p>
          <a:p>
            <a:pPr lvl="1"/>
            <a:r>
              <a:rPr lang="en-US" sz="2000" dirty="0" smtClean="0"/>
              <a:t>Some left prefix of the tree.</a:t>
            </a:r>
          </a:p>
          <a:p>
            <a:pPr lvl="1"/>
            <a:r>
              <a:rPr lang="en-US" sz="2000" dirty="0" smtClean="0"/>
              <a:t>Could process the whole tree!</a:t>
            </a:r>
          </a:p>
          <a:p>
            <a:pPr lvl="1"/>
            <a:r>
              <a:rPr lang="en-US" sz="2000" dirty="0" smtClean="0"/>
              <a:t>If m is finite, takes time O(</a:t>
            </a:r>
            <a:r>
              <a:rPr lang="en-US" sz="2000" dirty="0" err="1" smtClean="0"/>
              <a:t>b</a:t>
            </a:r>
            <a:r>
              <a:rPr lang="en-US" sz="2000" baseline="30000" dirty="0" err="1" smtClean="0"/>
              <a:t>m</a:t>
            </a:r>
            <a:r>
              <a:rPr lang="en-US" sz="2000" dirty="0" smtClean="0"/>
              <a:t>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How much space does the fringe take?</a:t>
            </a:r>
          </a:p>
          <a:p>
            <a:pPr lvl="1"/>
            <a:r>
              <a:rPr lang="en-US" sz="2000" dirty="0" smtClean="0"/>
              <a:t>Only has siblings on path to root, so O(</a:t>
            </a:r>
            <a:r>
              <a:rPr lang="en-US" sz="2000" dirty="0" err="1" smtClean="0"/>
              <a:t>bm</a:t>
            </a:r>
            <a:r>
              <a:rPr lang="en-US" sz="2000" dirty="0" smtClean="0"/>
              <a:t>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Is it complete?</a:t>
            </a:r>
          </a:p>
          <a:p>
            <a:pPr lvl="1"/>
            <a:r>
              <a:rPr lang="en-US" sz="2000" dirty="0" smtClean="0"/>
              <a:t>m could be infinite, so only if we prevent cycles (more later)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Is it optimal?</a:t>
            </a:r>
          </a:p>
          <a:p>
            <a:pPr lvl="1"/>
            <a:r>
              <a:rPr lang="en-US" sz="2000" dirty="0" smtClean="0"/>
              <a:t>No, it finds the “leftmost” solution, regardless of depth or cost</a:t>
            </a:r>
          </a:p>
          <a:p>
            <a:pPr lvl="1"/>
            <a:endParaRPr lang="en-US" sz="2000" dirty="0" smtClean="0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Breadth-First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</a:t>
            </a:r>
            <a:r>
              <a:rPr lang="en-US" i="1" dirty="0" smtClean="0">
                <a:latin typeface="Calibri" pitchFamily="34" charset="0"/>
              </a:rPr>
              <a:t>expand a </a:t>
            </a:r>
            <a:r>
              <a:rPr lang="en-US" i="1" dirty="0">
                <a:latin typeface="Calibri" pitchFamily="34" charset="0"/>
              </a:rPr>
              <a:t>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400" dirty="0" smtClean="0"/>
              <a:t>What nodes does BFS expand?</a:t>
            </a:r>
          </a:p>
          <a:p>
            <a:pPr lvl="1"/>
            <a:r>
              <a:rPr lang="en-US" sz="2000" dirty="0" smtClean="0"/>
              <a:t>Processes all nodes above shallowest solution</a:t>
            </a:r>
          </a:p>
          <a:p>
            <a:pPr lvl="1"/>
            <a:r>
              <a:rPr lang="en-US" sz="2000" dirty="0" smtClean="0"/>
              <a:t>Let depth of shallowest solution be s</a:t>
            </a:r>
          </a:p>
          <a:p>
            <a:pPr lvl="1"/>
            <a:r>
              <a:rPr lang="en-US" sz="2000" dirty="0" smtClean="0"/>
              <a:t>Search takes time O(</a:t>
            </a:r>
            <a:r>
              <a:rPr lang="en-US" sz="2000" dirty="0" err="1" smtClean="0"/>
              <a:t>b</a:t>
            </a:r>
            <a:r>
              <a:rPr lang="en-US" sz="2000" baseline="30000" dirty="0" err="1" smtClean="0"/>
              <a:t>s</a:t>
            </a:r>
            <a:r>
              <a:rPr lang="en-US" sz="2000" dirty="0" smtClean="0"/>
              <a:t>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How much space does the fringe take?</a:t>
            </a:r>
          </a:p>
          <a:p>
            <a:pPr lvl="1"/>
            <a:r>
              <a:rPr lang="en-US" sz="2000" dirty="0" smtClean="0"/>
              <a:t>Has roughly the last tier, so O(</a:t>
            </a:r>
            <a:r>
              <a:rPr lang="en-US" sz="2000" dirty="0" err="1" smtClean="0"/>
              <a:t>b</a:t>
            </a:r>
            <a:r>
              <a:rPr lang="en-US" sz="2000" baseline="30000" dirty="0" err="1" smtClean="0"/>
              <a:t>s</a:t>
            </a:r>
            <a:r>
              <a:rPr lang="en-US" sz="2000" dirty="0" smtClean="0"/>
              <a:t>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Is it complete?</a:t>
            </a:r>
          </a:p>
          <a:p>
            <a:pPr lvl="1"/>
            <a:r>
              <a:rPr lang="en-US" sz="2000" dirty="0" smtClean="0"/>
              <a:t>s must be finite if a solution exists, so yes!</a:t>
            </a:r>
          </a:p>
          <a:p>
            <a:pPr lvl="2"/>
            <a:endParaRPr lang="en-US" sz="800" dirty="0" smtClean="0"/>
          </a:p>
          <a:p>
            <a:r>
              <a:rPr lang="en-US" sz="2400" dirty="0" smtClean="0"/>
              <a:t>Is it optimal?</a:t>
            </a:r>
          </a:p>
          <a:p>
            <a:pPr lvl="1"/>
            <a:r>
              <a:rPr lang="en-US" sz="2000" dirty="0" smtClean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Quiz: DFS </a:t>
            </a:r>
            <a:r>
              <a:rPr lang="en-US" dirty="0" err="1" smtClean="0"/>
              <a:t>vs</a:t>
            </a:r>
            <a:r>
              <a:rPr lang="en-US" dirty="0" smtClean="0"/>
              <a:t> BFS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979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779" y="1619535"/>
            <a:ext cx="4723641" cy="3542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6723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Quiz: DFS </a:t>
            </a:r>
            <a:r>
              <a:rPr lang="en-US" dirty="0" err="1" smtClean="0"/>
              <a:t>vs</a:t>
            </a:r>
            <a:r>
              <a:rPr lang="en-US" dirty="0" smtClean="0"/>
              <a:t> BFS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When will BFS outperform DFS?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When will DFS outperform BFS?</a:t>
            </a:r>
          </a:p>
        </p:txBody>
      </p:sp>
      <p:sp>
        <p:nvSpPr>
          <p:cNvPr id="25604" name="TextBox 26"/>
          <p:cNvSpPr txBox="1">
            <a:spLocks noChangeArrowheads="1"/>
          </p:cNvSpPr>
          <p:nvPr/>
        </p:nvSpPr>
        <p:spPr bwMode="auto">
          <a:xfrm>
            <a:off x="8458200" y="6488672"/>
            <a:ext cx="3733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[Demo</a:t>
            </a:r>
            <a:r>
              <a:rPr lang="en-US" dirty="0">
                <a:solidFill>
                  <a:srgbClr val="C00000"/>
                </a:solidFill>
              </a:rPr>
              <a:t>: </a:t>
            </a:r>
            <a:r>
              <a:rPr lang="en-US" dirty="0" err="1">
                <a:solidFill>
                  <a:srgbClr val="C00000"/>
                </a:solidFill>
              </a:rPr>
              <a:t>dfs</a:t>
            </a:r>
            <a:r>
              <a:rPr lang="en-US" dirty="0">
                <a:solidFill>
                  <a:srgbClr val="C00000"/>
                </a:solidFill>
              </a:rPr>
              <a:t>/</a:t>
            </a:r>
            <a:r>
              <a:rPr lang="en-US" dirty="0" err="1" smtClean="0">
                <a:solidFill>
                  <a:srgbClr val="C00000"/>
                </a:solidFill>
              </a:rPr>
              <a:t>bfs</a:t>
            </a:r>
            <a:r>
              <a:rPr lang="en-US" dirty="0" smtClean="0">
                <a:solidFill>
                  <a:srgbClr val="C00000"/>
                </a:solidFill>
              </a:rPr>
              <a:t> maze water (L2D6)]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Maze Water DFS/BFS (part 1)</a:t>
            </a:r>
            <a:endParaRPr lang="en-US" dirty="0"/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894" y="1130247"/>
            <a:ext cx="7542213" cy="55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Maze Water DFS/BFS (part 2)</a:t>
            </a:r>
            <a:endParaRPr lang="en-US" dirty="0"/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Reflex Agents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idx="1"/>
          </p:nvPr>
        </p:nvSpPr>
        <p:spPr>
          <a:xfrm>
            <a:off x="363539" y="1657353"/>
            <a:ext cx="5884863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Reflex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Choose action based on current percept (and maybe memory)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May have memory or a model of the world’s current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Do not consider the future consequences of their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Consider how the world IS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Can a reflex agent be rational?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6926266" y="1804993"/>
          <a:ext cx="4579937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7" name="Photo Editor Photo" r:id="rId4" imgW="4580017" imgH="1607619" progId="MSPhotoEd.3">
                  <p:embed/>
                </p:oleObj>
              </mc:Choice>
              <mc:Fallback>
                <p:oleObj name="Photo Editor Photo" r:id="rId4" imgW="4580017" imgH="1607619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804993"/>
                        <a:ext cx="4579937" cy="160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6899273" y="4106865"/>
          <a:ext cx="4579939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" name="Photo Editor Photo" r:id="rId6" imgW="4580017" imgH="1653333" progId="MSPhotoEd.3">
                  <p:embed/>
                </p:oleObj>
              </mc:Choice>
              <mc:Fallback>
                <p:oleObj name="Photo Editor Photo" r:id="rId6" imgW="4580017" imgH="1653333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3" y="4106865"/>
                        <a:ext cx="4579939" cy="165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TextBox 7"/>
          <p:cNvSpPr txBox="1">
            <a:spLocks noChangeArrowheads="1"/>
          </p:cNvSpPr>
          <p:nvPr/>
        </p:nvSpPr>
        <p:spPr bwMode="auto">
          <a:xfrm>
            <a:off x="8991600" y="6183872"/>
            <a:ext cx="305911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[Demo: 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reflex 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optimal (L2D1)]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8" name="Picture 4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582" y="1677717"/>
            <a:ext cx="5270922" cy="4128793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8991600" y="6488672"/>
            <a:ext cx="3200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[Demo: 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reflex 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optimal (L2D2)]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Iterative Deepening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 smtClean="0"/>
              <a:t>Idea: get DFS’s space advantage with BFS’s time / shallow-solution advantages</a:t>
            </a:r>
          </a:p>
          <a:p>
            <a:pPr lvl="1"/>
            <a:r>
              <a:rPr lang="en-US" sz="2400" dirty="0" smtClean="0"/>
              <a:t>Run a DFS with depth limit 1.  If no solution…</a:t>
            </a:r>
          </a:p>
          <a:p>
            <a:pPr lvl="1"/>
            <a:r>
              <a:rPr lang="en-US" sz="2400" dirty="0" smtClean="0"/>
              <a:t>Run a DFS with depth limit 2.  If no solution…</a:t>
            </a:r>
          </a:p>
          <a:p>
            <a:pPr lvl="1"/>
            <a:r>
              <a:rPr lang="en-US" sz="2400" dirty="0" smtClean="0"/>
              <a:t>Run a DFS with depth limit 3.  …..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Isn’t that wastefully redundant?</a:t>
            </a:r>
          </a:p>
          <a:p>
            <a:pPr lvl="1"/>
            <a:r>
              <a:rPr lang="en-US" sz="2400" dirty="0" smtClean="0"/>
              <a:t>Generally most work happens in the lowest level searched, so not so bad!</a:t>
            </a: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Cost-Sensitive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86401"/>
            <a:ext cx="12192000" cy="122713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 smtClean="0"/>
              <a:t>BFS finds the shortest path in terms of number of actions.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 smtClean="0"/>
              <a:t>It does not find the least-cost path.  We will now cover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 smtClean="0"/>
              <a:t>a similar algorithm which does find the least-cost path.  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Uniform Cost Search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29289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 smtClean="0"/>
              <a:t>Strategy: expand a cheapest </a:t>
            </a:r>
            <a:r>
              <a:rPr lang="en-US" i="1" dirty="0"/>
              <a:t>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/>
          <a:lstStyle/>
          <a:p>
            <a:r>
              <a:rPr lang="en-US" sz="2400" dirty="0" smtClean="0"/>
              <a:t>What nodes </a:t>
            </a:r>
            <a:r>
              <a:rPr lang="en-US" sz="2400" smtClean="0"/>
              <a:t>does UCS </a:t>
            </a:r>
            <a:r>
              <a:rPr lang="en-US" sz="2400" dirty="0" smtClean="0"/>
              <a:t>expand?</a:t>
            </a:r>
          </a:p>
          <a:p>
            <a:pPr lvl="1"/>
            <a:r>
              <a:rPr lang="en-US" sz="2000" dirty="0" smtClean="0"/>
              <a:t>Processes all nodes with cost less than cheapest solution!</a:t>
            </a:r>
          </a:p>
          <a:p>
            <a:pPr lvl="1"/>
            <a:r>
              <a:rPr lang="en-US" sz="2000" dirty="0" smtClean="0"/>
              <a:t>If that solution costs </a:t>
            </a:r>
            <a:r>
              <a:rPr lang="en-US" sz="2000" i="1" dirty="0" smtClean="0">
                <a:latin typeface="Times New Roman" pitchFamily="18" charset="0"/>
              </a:rPr>
              <a:t>C* </a:t>
            </a:r>
            <a:r>
              <a:rPr lang="en-US" sz="2000" dirty="0" smtClean="0"/>
              <a:t>and arcs cost at least </a:t>
            </a:r>
            <a:r>
              <a:rPr lang="en-US" sz="2000" i="1" dirty="0" smtClean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2000" i="1" dirty="0" smtClean="0">
                <a:sym typeface="Symbol" pitchFamily="18" charset="2"/>
              </a:rPr>
              <a:t>,</a:t>
            </a:r>
            <a:r>
              <a:rPr lang="en-US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 smtClean="0">
                <a:sym typeface="Symbol" pitchFamily="18" charset="2"/>
              </a:rPr>
              <a:t>then the “effective depth” is roughly </a:t>
            </a:r>
            <a:r>
              <a:rPr lang="en-US" sz="2000" i="1" dirty="0" smtClean="0">
                <a:latin typeface="Times New Roman" pitchFamily="18" charset="0"/>
              </a:rPr>
              <a:t>C*/</a:t>
            </a:r>
            <a:r>
              <a:rPr lang="en-US" sz="2000" i="1" dirty="0" smtClean="0"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 smtClean="0"/>
          </a:p>
          <a:p>
            <a:pPr lvl="1"/>
            <a:r>
              <a:rPr lang="en-US" sz="2000" dirty="0" smtClean="0"/>
              <a:t>Takes time O(</a:t>
            </a:r>
            <a:r>
              <a:rPr lang="en-US" sz="2000" dirty="0" err="1" smtClean="0"/>
              <a:t>b</a:t>
            </a:r>
            <a:r>
              <a:rPr lang="en-US" sz="2000" i="1" baseline="30000" dirty="0" err="1" smtClean="0">
                <a:latin typeface="Times New Roman" pitchFamily="18" charset="0"/>
              </a:rPr>
              <a:t>C</a:t>
            </a:r>
            <a:r>
              <a:rPr lang="en-US" sz="2000" i="1" baseline="30000" dirty="0" smtClean="0">
                <a:latin typeface="Times New Roman" pitchFamily="18" charset="0"/>
              </a:rPr>
              <a:t>*/</a:t>
            </a:r>
            <a:r>
              <a:rPr lang="en-US" sz="2000" i="1" baseline="30000" dirty="0" smtClean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 smtClean="0"/>
              <a:t>) (exponential in effective depth)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How much space does the fringe take?</a:t>
            </a:r>
          </a:p>
          <a:p>
            <a:pPr lvl="1"/>
            <a:r>
              <a:rPr lang="en-US" sz="2000" dirty="0" smtClean="0"/>
              <a:t>Has roughly the last tier, so O(</a:t>
            </a:r>
            <a:r>
              <a:rPr lang="en-US" sz="2000" dirty="0" err="1" smtClean="0"/>
              <a:t>b</a:t>
            </a:r>
            <a:r>
              <a:rPr lang="en-US" sz="2000" i="1" baseline="30000" dirty="0" err="1" smtClean="0">
                <a:latin typeface="Times New Roman" pitchFamily="18" charset="0"/>
              </a:rPr>
              <a:t>C</a:t>
            </a:r>
            <a:r>
              <a:rPr lang="en-US" sz="2000" i="1" baseline="30000" dirty="0" smtClean="0">
                <a:latin typeface="Times New Roman" pitchFamily="18" charset="0"/>
              </a:rPr>
              <a:t>*/</a:t>
            </a:r>
            <a:r>
              <a:rPr lang="en-US" sz="2000" i="1" baseline="30000" dirty="0" smtClean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 smtClean="0"/>
              <a:t>)</a:t>
            </a:r>
          </a:p>
          <a:p>
            <a:pPr lvl="3"/>
            <a:endParaRPr lang="en-US" sz="1200" dirty="0" smtClean="0"/>
          </a:p>
          <a:p>
            <a:r>
              <a:rPr lang="en-US" sz="2400" dirty="0" smtClean="0"/>
              <a:t>Is it complete?</a:t>
            </a:r>
          </a:p>
          <a:p>
            <a:pPr lvl="1"/>
            <a:r>
              <a:rPr lang="en-US" sz="2000" dirty="0" smtClean="0"/>
              <a:t>Assuming best solution has a finite cost and minimum arc cost is positive, yes!</a:t>
            </a:r>
          </a:p>
          <a:p>
            <a:pPr lvl="2"/>
            <a:endParaRPr lang="en-US" sz="800" dirty="0" smtClean="0"/>
          </a:p>
          <a:p>
            <a:r>
              <a:rPr lang="en-US" sz="2400" dirty="0" smtClean="0"/>
              <a:t>Is it optimal?</a:t>
            </a:r>
          </a:p>
          <a:p>
            <a:pPr lvl="1"/>
            <a:r>
              <a:rPr lang="en-US" sz="2000" dirty="0" smtClean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 smtClean="0">
                <a:latin typeface="Times New Roman" pitchFamily="18" charset="0"/>
              </a:rPr>
              <a:t>C*/</a:t>
            </a:r>
            <a:r>
              <a:rPr lang="en-US" i="1" dirty="0" smtClean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 smtClean="0"/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Remember: UCS explores increasing cost contours</a:t>
            </a:r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No information about goal location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>
              <a:lnSpc>
                <a:spcPct val="80000"/>
              </a:lnSpc>
            </a:pPr>
            <a:r>
              <a:rPr lang="en-US" sz="2800" dirty="0" smtClean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  <p:sp>
        <p:nvSpPr>
          <p:cNvPr id="31769" name="TextBox 26"/>
          <p:cNvSpPr txBox="1">
            <a:spLocks noChangeArrowheads="1"/>
          </p:cNvSpPr>
          <p:nvPr/>
        </p:nvSpPr>
        <p:spPr bwMode="auto">
          <a:xfrm>
            <a:off x="8467725" y="5943600"/>
            <a:ext cx="3724275" cy="9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[Demo</a:t>
            </a:r>
            <a:r>
              <a:rPr lang="en-US" dirty="0">
                <a:solidFill>
                  <a:srgbClr val="C00000"/>
                </a:solidFill>
              </a:rPr>
              <a:t>: </a:t>
            </a:r>
            <a:r>
              <a:rPr lang="en-US" dirty="0" smtClean="0">
                <a:solidFill>
                  <a:srgbClr val="C00000"/>
                </a:solidFill>
              </a:rPr>
              <a:t>empty grid UCS (L2D5)]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[Demo: maze with deep/shallow water DFS/BFS/UCS (L2D7)]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Empty UCS</a:t>
            </a:r>
            <a:endParaRPr lang="en-US" dirty="0"/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2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Video of Demo Maze with Deep/Shallow Water --- DFS, BFS, or UCS? (part 1)</a:t>
            </a:r>
            <a:endParaRPr lang="en-US" sz="2800" dirty="0"/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3857" y="1151450"/>
            <a:ext cx="7204286" cy="53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 smtClean="0"/>
              <a:t>Video of Demo Maze with Deep/Shallow Water --- DFS, BFS, or UCS? (part 2)</a:t>
            </a:r>
            <a:endParaRPr lang="en-US" sz="2800" dirty="0"/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 smtClean="0"/>
              <a:t>Video of Demo Maze with Deep/Shallow Water --- DFS, BFS, or UCS? (part 3)</a:t>
            </a:r>
            <a:endParaRPr lang="en-US" sz="2800" dirty="0"/>
          </a:p>
        </p:txBody>
      </p:sp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Reflex Optimal</a:t>
            </a:r>
            <a:endParaRPr lang="en-US" dirty="0"/>
          </a:p>
        </p:txBody>
      </p:sp>
      <p:pic>
        <p:nvPicPr>
          <p:cNvPr id="5" name="Lecture2-demo1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219200"/>
            <a:ext cx="982726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6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 smtClean="0"/>
              <a:t>All these search algorithms are the same except for fringe strategies</a:t>
            </a:r>
          </a:p>
          <a:p>
            <a:pPr lvl="1"/>
            <a:r>
              <a:rPr lang="en-US" sz="2400" dirty="0" smtClean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 smtClean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 smtClean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660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and Models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524000"/>
            <a:ext cx="4699000" cy="4729164"/>
          </a:xfrm>
        </p:spPr>
        <p:txBody>
          <a:bodyPr/>
          <a:lstStyle/>
          <a:p>
            <a:r>
              <a:rPr lang="en-US" dirty="0" smtClean="0"/>
              <a:t>Search operates over models of the world</a:t>
            </a:r>
          </a:p>
          <a:p>
            <a:pPr lvl="1"/>
            <a:r>
              <a:rPr lang="en-US" dirty="0" smtClean="0"/>
              <a:t>The agent doesn’t actually try all the plans out in the real world!</a:t>
            </a:r>
          </a:p>
          <a:p>
            <a:pPr lvl="1"/>
            <a:r>
              <a:rPr lang="en-US" dirty="0" smtClean="0"/>
              <a:t>Planning is all “in simulation”</a:t>
            </a:r>
          </a:p>
          <a:p>
            <a:pPr lvl="1"/>
            <a:r>
              <a:rPr lang="en-US" dirty="0" smtClean="0"/>
              <a:t>Your search is only as good as your models…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3" cstate="print"/>
          <a:srcRect t="53906"/>
          <a:stretch>
            <a:fillRect/>
          </a:stretch>
        </p:blipFill>
        <p:spPr bwMode="auto">
          <a:xfrm>
            <a:off x="6934200" y="1371600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997" y="2134187"/>
            <a:ext cx="6474205" cy="27115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Some Hints for P1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570037"/>
            <a:ext cx="102108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Graph search is almost always better than tree search (when not?)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Implement your closed list as a </a:t>
            </a:r>
            <a:r>
              <a:rPr lang="en-US" sz="2800" dirty="0" err="1" smtClean="0"/>
              <a:t>dict</a:t>
            </a:r>
            <a:r>
              <a:rPr lang="en-US" sz="2800" dirty="0" smtClean="0"/>
              <a:t> or set!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Nodes are conceptually paths, but better to represent with a state, cost, last action, and reference to the parent node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Reflex Odd </a:t>
            </a:r>
            <a:endParaRPr lang="en-US" dirty="0"/>
          </a:p>
        </p:txBody>
      </p:sp>
      <p:pic>
        <p:nvPicPr>
          <p:cNvPr id="5" name="Lecture2-demo2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1143000"/>
            <a:ext cx="9677400" cy="54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Planning Agents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5943599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Planning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Ask “what if”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Decisions based on (hypothesized) consequences of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Must have a model of how the world evolves in response to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Must formulate a goal (test)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Consider how the world WOULD BE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 smtClean="0"/>
              <a:t>Optimal vs. complete planning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Planning vs. </a:t>
            </a:r>
            <a:r>
              <a:rPr lang="en-US" sz="2400" dirty="0" err="1" smtClean="0"/>
              <a:t>replanning</a:t>
            </a:r>
            <a:endParaRPr lang="en-US" sz="2000" dirty="0" smtClean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899276" y="4135444"/>
          <a:ext cx="45958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" name="Photo Editor Photo" r:id="rId3" imgW="4595258" imgH="1623201" progId="MSPhotoEd.3">
                  <p:embed/>
                </p:oleObj>
              </mc:Choice>
              <mc:Fallback>
                <p:oleObj name="Photo Editor Photo" r:id="rId3" imgW="4595258" imgH="1623201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6" y="4135444"/>
                        <a:ext cx="45958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6926266" y="1797049"/>
          <a:ext cx="4579937" cy="160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" name="Photo Editor Photo" r:id="rId5" imgW="4580017" imgH="1607619" progId="MSPhotoEd.3">
                  <p:embed/>
                </p:oleObj>
              </mc:Choice>
              <mc:Fallback>
                <p:oleObj name="Photo Editor Photo" r:id="rId5" imgW="4580017" imgH="1607619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797049"/>
                        <a:ext cx="4579937" cy="160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Box 7"/>
          <p:cNvSpPr txBox="1">
            <a:spLocks noChangeArrowheads="1"/>
          </p:cNvSpPr>
          <p:nvPr/>
        </p:nvSpPr>
        <p:spPr bwMode="auto">
          <a:xfrm>
            <a:off x="9144000" y="6172200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dirty="0" err="1" smtClean="0">
                <a:solidFill>
                  <a:srgbClr val="C00000"/>
                </a:solidFill>
                <a:latin typeface="Calibri" pitchFamily="34" charset="0"/>
              </a:rPr>
              <a:t>replanning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 (L2D3)]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043" y="1747400"/>
            <a:ext cx="5262855" cy="411999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144000" y="6488672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mastermind (L2D4)]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</a:t>
            </a:r>
            <a:r>
              <a:rPr lang="en-US" dirty="0" err="1" smtClean="0"/>
              <a:t>Replanning</a:t>
            </a:r>
            <a:endParaRPr lang="en-US" dirty="0"/>
          </a:p>
        </p:txBody>
      </p:sp>
      <p:pic>
        <p:nvPicPr>
          <p:cNvPr id="3" name="Lecture2-demo3-plan-fast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0444" y="1100766"/>
            <a:ext cx="10171113" cy="57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0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Mastermind</a:t>
            </a:r>
            <a:endParaRPr lang="en-US" dirty="0"/>
          </a:p>
        </p:txBody>
      </p:sp>
      <p:pic>
        <p:nvPicPr>
          <p:cNvPr id="5" name="Lecture2-demo4b-plan-slow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7750" y="1143000"/>
            <a:ext cx="10096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37430</TotalTime>
  <Words>2155</Words>
  <Application>Microsoft Office PowerPoint</Application>
  <PresentationFormat>Widescreen</PresentationFormat>
  <Paragraphs>611</Paragraphs>
  <Slides>53</Slides>
  <Notes>12</Notes>
  <HiddenSlides>1</HiddenSlides>
  <MMClips>10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Symbol</vt:lpstr>
      <vt:lpstr>Times New Roman</vt:lpstr>
      <vt:lpstr>Wingdings</vt:lpstr>
      <vt:lpstr>dan-berkeley-nlp-v1</vt:lpstr>
      <vt:lpstr>Photo Editor Photo</vt:lpstr>
      <vt:lpstr>Artificial Intelligence </vt:lpstr>
      <vt:lpstr>Today</vt:lpstr>
      <vt:lpstr>Agents that Plan</vt:lpstr>
      <vt:lpstr>Reflex Agents</vt:lpstr>
      <vt:lpstr>Video of Demo Reflex Optimal</vt:lpstr>
      <vt:lpstr>Video of Demo Reflex Odd </vt:lpstr>
      <vt:lpstr>Planning Agents</vt:lpstr>
      <vt:lpstr>Video of Demo Replanning</vt:lpstr>
      <vt:lpstr>Video of Demo Mastermind</vt:lpstr>
      <vt:lpstr>Search Problems</vt:lpstr>
      <vt:lpstr>Search Problems</vt:lpstr>
      <vt:lpstr>Search Problems Are Models</vt:lpstr>
      <vt:lpstr>Example: Traveling in Romania</vt:lpstr>
      <vt:lpstr>What’s in a State Space?</vt:lpstr>
      <vt:lpstr>State Space Sizes?</vt:lpstr>
      <vt:lpstr>Quiz: Safe Passage</vt:lpstr>
      <vt:lpstr>State Space Graphs and Search Trees</vt:lpstr>
      <vt:lpstr>State Space Graphs</vt:lpstr>
      <vt:lpstr>State Space Graphs</vt:lpstr>
      <vt:lpstr>Search Trees</vt:lpstr>
      <vt:lpstr>State Space Graphs vs. Search Trees</vt:lpstr>
      <vt:lpstr>Quiz: State Space Graphs vs. Search Trees</vt:lpstr>
      <vt:lpstr>Tree Search</vt:lpstr>
      <vt:lpstr>Search Example: Romania</vt:lpstr>
      <vt:lpstr>Searching with a Search Tree</vt:lpstr>
      <vt:lpstr>General Tree Search</vt:lpstr>
      <vt:lpstr>Example: Tree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Quiz: DFS vs BFS</vt:lpstr>
      <vt:lpstr>Quiz: DFS vs BFS</vt:lpstr>
      <vt:lpstr>Video of Demo Maze Water DFS/BFS (part 1)</vt:lpstr>
      <vt:lpstr>Video of Demo Maze Water DFS/BFS (part 2)</vt:lpstr>
      <vt:lpstr>Iterative Deepening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Empty UCS</vt:lpstr>
      <vt:lpstr>Video of Demo Maze with Deep/Shallow Water --- DFS, BFS, or UCS? (part 1)</vt:lpstr>
      <vt:lpstr>Video of Demo Maze with Deep/Shallow Water --- DFS, BFS, or UCS? (part 2)</vt:lpstr>
      <vt:lpstr>Video of Demo Maze with Deep/Shallow Water --- DFS, BFS, or UCS? (part 3)</vt:lpstr>
      <vt:lpstr>The One Queue</vt:lpstr>
      <vt:lpstr>Search and Models</vt:lpstr>
      <vt:lpstr>Search Gone Wrong?</vt:lpstr>
      <vt:lpstr>Some Hints for P1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wocjan</cp:lastModifiedBy>
  <cp:revision>1998</cp:revision>
  <cp:lastPrinted>2014-01-23T07:59:40Z</cp:lastPrinted>
  <dcterms:created xsi:type="dcterms:W3CDTF">2004-08-27T04:16:05Z</dcterms:created>
  <dcterms:modified xsi:type="dcterms:W3CDTF">2018-08-23T14:07:50Z</dcterms:modified>
</cp:coreProperties>
</file>